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61" r:id="rId4"/>
    <p:sldId id="262" r:id="rId5"/>
    <p:sldId id="263" r:id="rId6"/>
    <p:sldId id="264" r:id="rId7"/>
    <p:sldId id="266" r:id="rId8"/>
    <p:sldId id="265" r:id="rId9"/>
    <p:sldId id="268" r:id="rId10"/>
    <p:sldId id="267" r:id="rId11"/>
    <p:sldId id="269" r:id="rId12"/>
    <p:sldId id="270" r:id="rId13"/>
    <p:sldId id="271" r:id="rId14"/>
    <p:sldId id="272" r:id="rId15"/>
    <p:sldId id="274" r:id="rId16"/>
    <p:sldId id="273" r:id="rId17"/>
    <p:sldId id="275" r:id="rId18"/>
    <p:sldId id="276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0000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9"/>
  </p:normalViewPr>
  <p:slideViewPr>
    <p:cSldViewPr snapToGrid="0" snapToObjects="1">
      <p:cViewPr>
        <p:scale>
          <a:sx n="130" d="100"/>
          <a:sy n="130" d="100"/>
        </p:scale>
        <p:origin x="480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DAFA8-A251-3241-A204-C57904DBDA2F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BD8E3-E3A1-364F-B598-32147D4D1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9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􏰑􏰊􏰑 􏰓 􏰅􏰋/􏰆 ≈ 5*10^11 comparisons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􏰁 At 105 secs/day and 106 comparisons/sec,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would take 5 days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D8E3-E3A1-364F-B598-32147D4D1C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6BCB-07A0-334B-86DC-93B479B8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37E79-BEAC-C040-B145-75B6A4E7DF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62138"/>
            <a:ext cx="7886700" cy="366871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 b="0" i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 b="0" i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02B9-7854-3F42-9401-55BC2CAE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5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df"/><Relationship Id="rId7" Type="http://schemas.openxmlformats.org/officeDocument/2006/relationships/image" Target="../media/image2.pd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.pd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pdf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image" Target="../media/image1.pdf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0" name="Picture 9" descr="Formal_Viterbi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7350" y="1338793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Locality Sensitive Hashing</a:t>
            </a:r>
            <a:endParaRPr kumimoji="0" lang="en-US" sz="275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7349" y="3390899"/>
            <a:ext cx="9129299" cy="74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effectLst/>
                <a:uLnTx/>
                <a:uFillTx/>
                <a:latin typeface="Times New Roman"/>
                <a:ea typeface="+mn-ea"/>
                <a:cs typeface="Times New Roman"/>
              </a:rPr>
              <a:t>Ruhollah Shemirani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C69ED7-2402-4143-B6D2-7FB96852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Representation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74695E-9F35-EF4F-B907-2C3E6E797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Represent Documents as vectors in Hamming space.</a:t>
            </a:r>
          </a:p>
          <a:p>
            <a:r>
              <a:rPr lang="en-US" dirty="0"/>
              <a:t>1 if a document includes a </a:t>
            </a:r>
            <a:br>
              <a:rPr lang="en-US" dirty="0"/>
            </a:br>
            <a:r>
              <a:rPr lang="en-US" dirty="0"/>
              <a:t>s(h?)ingle value, 0 if not. </a:t>
            </a:r>
          </a:p>
          <a:p>
            <a:r>
              <a:rPr lang="en-US" dirty="0"/>
              <a:t>Saves disk space.</a:t>
            </a:r>
          </a:p>
          <a:p>
            <a:r>
              <a:rPr lang="en-US" dirty="0"/>
              <a:t>How is it related to Jaccard?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8BEC50E5-B2FE-AB44-BBB0-475EA5EEAC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801645"/>
              </p:ext>
            </p:extLst>
          </p:nvPr>
        </p:nvGraphicFramePr>
        <p:xfrm>
          <a:off x="5618827" y="2680274"/>
          <a:ext cx="3038783" cy="28599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4009">
                  <a:extLst>
                    <a:ext uri="{9D8B030D-6E8A-4147-A177-3AD203B41FA5}">
                      <a16:colId xmlns:a16="http://schemas.microsoft.com/office/drawing/2014/main" val="3236479262"/>
                    </a:ext>
                  </a:extLst>
                </a:gridCol>
                <a:gridCol w="491613">
                  <a:extLst>
                    <a:ext uri="{9D8B030D-6E8A-4147-A177-3AD203B41FA5}">
                      <a16:colId xmlns:a16="http://schemas.microsoft.com/office/drawing/2014/main" val="2585180727"/>
                    </a:ext>
                  </a:extLst>
                </a:gridCol>
                <a:gridCol w="550606">
                  <a:extLst>
                    <a:ext uri="{9D8B030D-6E8A-4147-A177-3AD203B41FA5}">
                      <a16:colId xmlns:a16="http://schemas.microsoft.com/office/drawing/2014/main" val="3948020314"/>
                    </a:ext>
                  </a:extLst>
                </a:gridCol>
                <a:gridCol w="452284">
                  <a:extLst>
                    <a:ext uri="{9D8B030D-6E8A-4147-A177-3AD203B41FA5}">
                      <a16:colId xmlns:a16="http://schemas.microsoft.com/office/drawing/2014/main" val="1314690336"/>
                    </a:ext>
                  </a:extLst>
                </a:gridCol>
                <a:gridCol w="570271">
                  <a:extLst>
                    <a:ext uri="{9D8B030D-6E8A-4147-A177-3AD203B41FA5}">
                      <a16:colId xmlns:a16="http://schemas.microsoft.com/office/drawing/2014/main" val="1296002325"/>
                    </a:ext>
                  </a:extLst>
                </a:gridCol>
              </a:tblGrid>
              <a:tr h="476658">
                <a:tc>
                  <a:txBody>
                    <a:bodyPr/>
                    <a:lstStyle/>
                    <a:p>
                      <a:r>
                        <a:rPr lang="en-US" dirty="0"/>
                        <a:t>Shingles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465055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113579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787244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020317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47008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2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21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09E0FA-1356-C148-8E84-2B362C5C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Hash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D3C81C-4FF1-E047-AEA5-B2E8799AA98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Similar Documents ⇒ Similar Document Vectors</a:t>
                </a:r>
              </a:p>
              <a:p>
                <a:r>
                  <a:rPr lang="en-US" dirty="0"/>
                  <a:t>Consider a random permutation 𝝅 of rows in our document matrix. </a:t>
                </a:r>
              </a:p>
              <a:p>
                <a:r>
                  <a:rPr lang="en-US" dirty="0"/>
                  <a:t>Define a hash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nor/>
                          </m:rPr>
                          <a:rPr lang="en-US" dirty="0"/>
                          <m:t>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</m:oMath>
                </a14:m>
                <a:r>
                  <a:rPr lang="en-US" dirty="0"/>
                  <a:t>the index of the first row in which Document (Column) D has value 1.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D3C81C-4FF1-E047-AEA5-B2E8799AA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447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78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484A65-BC63-A847-8BAB-B3BF8E23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Minhashing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4380C06-810B-1A47-B5AF-92A275B12D5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Randomly generated permutations.</a:t>
                </a:r>
              </a:p>
              <a:p>
                <a:r>
                  <a:rPr lang="en-US" dirty="0"/>
                  <a:t>We can prove that: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𝝅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𝝅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𝑆𝑖𝑚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4380C06-810B-1A47-B5AF-92A275B12D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447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837BB64-F2D2-254C-89C7-DC332DA917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1167858"/>
              </p:ext>
            </p:extLst>
          </p:nvPr>
        </p:nvGraphicFramePr>
        <p:xfrm>
          <a:off x="5903963" y="2842352"/>
          <a:ext cx="3038783" cy="28599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4009">
                  <a:extLst>
                    <a:ext uri="{9D8B030D-6E8A-4147-A177-3AD203B41FA5}">
                      <a16:colId xmlns:a16="http://schemas.microsoft.com/office/drawing/2014/main" val="3236479262"/>
                    </a:ext>
                  </a:extLst>
                </a:gridCol>
                <a:gridCol w="491613">
                  <a:extLst>
                    <a:ext uri="{9D8B030D-6E8A-4147-A177-3AD203B41FA5}">
                      <a16:colId xmlns:a16="http://schemas.microsoft.com/office/drawing/2014/main" val="2585180727"/>
                    </a:ext>
                  </a:extLst>
                </a:gridCol>
                <a:gridCol w="550606">
                  <a:extLst>
                    <a:ext uri="{9D8B030D-6E8A-4147-A177-3AD203B41FA5}">
                      <a16:colId xmlns:a16="http://schemas.microsoft.com/office/drawing/2014/main" val="3948020314"/>
                    </a:ext>
                  </a:extLst>
                </a:gridCol>
                <a:gridCol w="452284">
                  <a:extLst>
                    <a:ext uri="{9D8B030D-6E8A-4147-A177-3AD203B41FA5}">
                      <a16:colId xmlns:a16="http://schemas.microsoft.com/office/drawing/2014/main" val="1314690336"/>
                    </a:ext>
                  </a:extLst>
                </a:gridCol>
                <a:gridCol w="570271">
                  <a:extLst>
                    <a:ext uri="{9D8B030D-6E8A-4147-A177-3AD203B41FA5}">
                      <a16:colId xmlns:a16="http://schemas.microsoft.com/office/drawing/2014/main" val="1296002325"/>
                    </a:ext>
                  </a:extLst>
                </a:gridCol>
              </a:tblGrid>
              <a:tr h="476658"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465055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113579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787244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020317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47008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2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86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91C0D-F0D7-134D-92E9-13291C46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Minhash</a:t>
            </a:r>
            <a:r>
              <a:rPr lang="en-US" dirty="0"/>
              <a:t> Signatures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2843480-0BB7-5B4D-A9CA-61070FF9C4F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Consider </a:t>
                </a:r>
                <a:r>
                  <a:rPr lang="en-US" b="1" i="1" dirty="0"/>
                  <a:t>m</a:t>
                </a:r>
                <a:r>
                  <a:rPr lang="en-US" dirty="0"/>
                  <a:t> random permutations. </a:t>
                </a:r>
              </a:p>
              <a:p>
                <a:r>
                  <a:rPr lang="en-US" dirty="0" err="1"/>
                  <a:t>Minhash</a:t>
                </a:r>
                <a:r>
                  <a:rPr lang="en-US" dirty="0"/>
                  <a:t> signature of D is an </a:t>
                </a:r>
                <a:r>
                  <a:rPr lang="en-US" b="1" i="1" dirty="0"/>
                  <a:t>m</a:t>
                </a:r>
                <a:r>
                  <a:rPr lang="en-US" dirty="0"/>
                  <a:t> dimensional vector sig(D) where:</a:t>
                </a:r>
              </a:p>
              <a:p>
                <a:pPr lvl="1"/>
                <a:r>
                  <a:rPr lang="en-US" dirty="0"/>
                  <a:t>sig(D)[</a:t>
                </a:r>
                <a:r>
                  <a:rPr lang="en-US" dirty="0" err="1"/>
                  <a:t>i</a:t>
                </a:r>
                <a:r>
                  <a:rPr lang="en-US" dirty="0"/>
                  <a:t>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(The first row with value 1 in </a:t>
                </a:r>
                <a:r>
                  <a:rPr lang="en-US" b="1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permutation)</a:t>
                </a:r>
              </a:p>
              <a:p>
                <a:r>
                  <a:rPr lang="en-US" dirty="0"/>
                  <a:t>If signatures are long enough, the similarity between sig(D</a:t>
                </a:r>
                <a:r>
                  <a:rPr lang="en-US" baseline="-25000" dirty="0"/>
                  <a:t>1</a:t>
                </a:r>
                <a:r>
                  <a:rPr lang="en-US" dirty="0"/>
                  <a:t>) and sig(D</a:t>
                </a:r>
                <a:r>
                  <a:rPr lang="en-US" baseline="-25000" dirty="0"/>
                  <a:t>2</a:t>
                </a:r>
                <a:r>
                  <a:rPr lang="en-US" dirty="0"/>
                  <a:t>) converges to their Jaccard similarity.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2843480-0BB7-5B4D-A9CA-61070FF9C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447" t="-1724" r="-322" b="-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106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91C0D-F0D7-134D-92E9-13291C46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Minhash</a:t>
            </a:r>
            <a:r>
              <a:rPr lang="en-US" dirty="0"/>
              <a:t> Signatures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43480-0BB7-5B4D-A9CA-61070FF9C4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 just compressed a text document D into sig(D).</a:t>
            </a:r>
          </a:p>
          <a:p>
            <a:r>
              <a:rPr lang="en-US" dirty="0"/>
              <a:t>Can we go further?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11A35C-8AF2-584A-89F8-75546F4534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2858584"/>
              </p:ext>
            </p:extLst>
          </p:nvPr>
        </p:nvGraphicFramePr>
        <p:xfrm>
          <a:off x="5673213" y="4144046"/>
          <a:ext cx="3038783" cy="14299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4009">
                  <a:extLst>
                    <a:ext uri="{9D8B030D-6E8A-4147-A177-3AD203B41FA5}">
                      <a16:colId xmlns:a16="http://schemas.microsoft.com/office/drawing/2014/main" val="3236479262"/>
                    </a:ext>
                  </a:extLst>
                </a:gridCol>
                <a:gridCol w="491613">
                  <a:extLst>
                    <a:ext uri="{9D8B030D-6E8A-4147-A177-3AD203B41FA5}">
                      <a16:colId xmlns:a16="http://schemas.microsoft.com/office/drawing/2014/main" val="2585180727"/>
                    </a:ext>
                  </a:extLst>
                </a:gridCol>
                <a:gridCol w="550606">
                  <a:extLst>
                    <a:ext uri="{9D8B030D-6E8A-4147-A177-3AD203B41FA5}">
                      <a16:colId xmlns:a16="http://schemas.microsoft.com/office/drawing/2014/main" val="3948020314"/>
                    </a:ext>
                  </a:extLst>
                </a:gridCol>
                <a:gridCol w="452284">
                  <a:extLst>
                    <a:ext uri="{9D8B030D-6E8A-4147-A177-3AD203B41FA5}">
                      <a16:colId xmlns:a16="http://schemas.microsoft.com/office/drawing/2014/main" val="1314690336"/>
                    </a:ext>
                  </a:extLst>
                </a:gridCol>
                <a:gridCol w="570271">
                  <a:extLst>
                    <a:ext uri="{9D8B030D-6E8A-4147-A177-3AD203B41FA5}">
                      <a16:colId xmlns:a16="http://schemas.microsoft.com/office/drawing/2014/main" val="1296002325"/>
                    </a:ext>
                  </a:extLst>
                </a:gridCol>
              </a:tblGrid>
              <a:tr h="476658"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en-US" baseline="-25000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465055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113579"/>
                  </a:ext>
                </a:extLst>
              </a:tr>
              <a:tr h="4766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787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93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CA87B-29B9-864F-85B9-A3AC08FC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Compression!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AAF83-BF70-0947-9D1A-8530C05C6B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OK! But Why? </a:t>
            </a:r>
          </a:p>
          <a:p>
            <a:pPr lvl="1"/>
            <a:r>
              <a:rPr lang="en-US" dirty="0"/>
              <a:t>Elimination of O(N</a:t>
            </a:r>
            <a:r>
              <a:rPr lang="en-US" baseline="30000" dirty="0"/>
              <a:t>2</a:t>
            </a:r>
            <a:r>
              <a:rPr lang="en-US" dirty="0"/>
              <a:t>) comparison of documents.</a:t>
            </a:r>
          </a:p>
          <a:p>
            <a:pPr lvl="1"/>
            <a:r>
              <a:rPr lang="en-US" dirty="0"/>
              <a:t>Filter out dissimilar documents.</a:t>
            </a:r>
          </a:p>
          <a:p>
            <a:r>
              <a:rPr lang="en-US" dirty="0"/>
              <a:t>OK! But How?</a:t>
            </a:r>
          </a:p>
          <a:p>
            <a:pPr lvl="1"/>
            <a:r>
              <a:rPr lang="en-US" dirty="0"/>
              <a:t>Filter out all non similar pairs. Just examine the ones that are similar. </a:t>
            </a:r>
          </a:p>
          <a:p>
            <a:pPr lvl="1"/>
            <a:r>
              <a:rPr lang="en-US" dirty="0"/>
              <a:t>Only check a pair if they share a fraction of their </a:t>
            </a:r>
            <a:r>
              <a:rPr lang="en-US" dirty="0" err="1"/>
              <a:t>Minhash</a:t>
            </a:r>
            <a:r>
              <a:rPr lang="en-US" dirty="0"/>
              <a:t> Signatures. </a:t>
            </a:r>
          </a:p>
        </p:txBody>
      </p:sp>
    </p:spTree>
    <p:extLst>
      <p:ext uri="{BB962C8B-B14F-4D97-AF65-F5344CB8AC3E}">
        <p14:creationId xmlns:p14="http://schemas.microsoft.com/office/powerpoint/2010/main" val="3164025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91D63C-FF70-C44F-850E-2151367A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7146CF-5B1C-F74F-9F11-EF6DE59BD04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Hash groups of </a:t>
                </a:r>
                <a:r>
                  <a:rPr lang="en-US" b="1" i="1" dirty="0"/>
                  <a:t>r</a:t>
                </a:r>
                <a:r>
                  <a:rPr lang="en-US" dirty="0"/>
                  <a:t> </a:t>
                </a:r>
                <a:r>
                  <a:rPr lang="en-US" dirty="0" err="1"/>
                  <a:t>minhash</a:t>
                </a:r>
                <a:r>
                  <a:rPr lang="en-US" dirty="0"/>
                  <a:t> values to a single value.</a:t>
                </a:r>
              </a:p>
              <a:p>
                <a:r>
                  <a:rPr lang="en-US" dirty="0"/>
                  <a:t>Two documents share one hash? Their Jaccard similarity is probably higher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. (let </a:t>
                </a:r>
                <a:r>
                  <a:rPr lang="en-US" b="1" i="1" dirty="0"/>
                  <a:t>b</a:t>
                </a:r>
                <a:r>
                  <a:rPr lang="en-US" dirty="0"/>
                  <a:t> be the total number of bands.)</a:t>
                </a:r>
              </a:p>
              <a:p>
                <a:r>
                  <a:rPr lang="en-US" dirty="0"/>
                  <a:t>An LSH operation on another LSH operator!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C7146CF-5B1C-F74F-9F11-EF6DE59BD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447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821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C8AF7C-E717-7341-94B4-BAC1A4C2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C62948-41E1-C84B-A22F-2667701B98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37419" y="1177139"/>
            <a:ext cx="7118555" cy="4353711"/>
          </a:xfrm>
        </p:spPr>
      </p:pic>
    </p:spTree>
    <p:extLst>
      <p:ext uri="{BB962C8B-B14F-4D97-AF65-F5344CB8AC3E}">
        <p14:creationId xmlns:p14="http://schemas.microsoft.com/office/powerpoint/2010/main" val="63310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380A-F85E-DA41-A60D-BD84269B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Technical Notes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AB371F-F97A-BC4A-97EE-ABADFD5472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How to generate random permutations?</a:t>
                </a:r>
              </a:p>
              <a:p>
                <a:r>
                  <a:rPr lang="en-US" dirty="0"/>
                  <a:t>How to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nor/>
                          </m:rPr>
                          <a:rPr lang="en-US" dirty="0"/>
                          <m:t>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AB371F-F97A-BC4A-97EE-ABADFD547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447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70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AA96-0A75-F341-BC81-F53FDF8B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DCAC-B9F4-F14B-997F-CC116FC3BF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Duplicate Items, Mirror websites</a:t>
            </a:r>
          </a:p>
          <a:p>
            <a:r>
              <a:rPr lang="en-US" dirty="0"/>
              <a:t>Entity Linkage, Similar Documents</a:t>
            </a:r>
          </a:p>
          <a:p>
            <a:r>
              <a:rPr lang="en-US" dirty="0"/>
              <a:t>Nearest Neighbor Search</a:t>
            </a:r>
          </a:p>
          <a:p>
            <a:r>
              <a:rPr lang="en-US" dirty="0"/>
              <a:t>Query Handling </a:t>
            </a:r>
          </a:p>
        </p:txBody>
      </p:sp>
    </p:spTree>
    <p:extLst>
      <p:ext uri="{BB962C8B-B14F-4D97-AF65-F5344CB8AC3E}">
        <p14:creationId xmlns:p14="http://schemas.microsoft.com/office/powerpoint/2010/main" val="116770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7C65-DFAC-8F4B-BF93-B2AEEFEF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49986-3E21-3B44-9AF8-0EF0EB496D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Linear with respect to feature space</a:t>
            </a:r>
          </a:p>
          <a:p>
            <a:r>
              <a:rPr lang="en-US" dirty="0"/>
              <a:t>Quadratic growth with number of queries</a:t>
            </a:r>
          </a:p>
          <a:p>
            <a:r>
              <a:rPr lang="en-US" dirty="0"/>
              <a:t>Curse of Dimensionality </a:t>
            </a:r>
          </a:p>
        </p:txBody>
      </p:sp>
    </p:spTree>
    <p:extLst>
      <p:ext uri="{BB962C8B-B14F-4D97-AF65-F5344CB8AC3E}">
        <p14:creationId xmlns:p14="http://schemas.microsoft.com/office/powerpoint/2010/main" val="154696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36B0-DA23-CA41-842C-E13B75B2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08639-EDAF-534A-A0FF-9ED4CF05B6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Variable sized bit streams to fixed size bit streams.</a:t>
            </a:r>
          </a:p>
          <a:p>
            <a:r>
              <a:rPr lang="en-US" dirty="0"/>
              <a:t>Uniform distribution over range is usually desired.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9E7A3-4C8A-614E-9809-1C3200E7C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3543299"/>
            <a:ext cx="3634740" cy="1987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38737E-4235-F04C-83EC-98557568A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543299"/>
            <a:ext cx="3634740" cy="19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1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7FAB-D0E4-4C45-9183-8C3A24C9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Sensitive Hash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7D836-9649-684D-9210-A02C99BDDFC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sensitive if for any </a:t>
                </a:r>
                <a:r>
                  <a:rPr lang="en-US" dirty="0" err="1"/>
                  <a:t>a,b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en-US" dirty="0" err="1"/>
                  <a:t>Sooooo</a:t>
                </a:r>
                <a:r>
                  <a:rPr lang="en-US" dirty="0"/>
                  <a:t>….We need a space model and a distance function!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7D836-9649-684D-9210-A02C99BDD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447"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908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787A-1265-FD42-AAAC-4F688FFE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Similarity of Documents</a:t>
            </a:r>
          </a:p>
        </p:txBody>
      </p:sp>
    </p:spTree>
    <p:extLst>
      <p:ext uri="{BB962C8B-B14F-4D97-AF65-F5344CB8AC3E}">
        <p14:creationId xmlns:p14="http://schemas.microsoft.com/office/powerpoint/2010/main" val="305255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7398-23FF-8244-9977-8B636E8F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and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FB61FA-D1CB-7547-A6BB-379EF88AD49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Define a Hamming space for documents using n-grams.</a:t>
                </a:r>
              </a:p>
              <a:p>
                <a:pPr lvl="1"/>
                <a:r>
                  <a:rPr lang="en-US" dirty="0"/>
                  <a:t>Def, </a:t>
                </a:r>
                <a:r>
                  <a:rPr lang="en-US" dirty="0" err="1"/>
                  <a:t>efi</a:t>
                </a:r>
                <a:r>
                  <a:rPr lang="en-US" dirty="0"/>
                  <a:t>, fin, </a:t>
                </a:r>
                <a:r>
                  <a:rPr lang="en-US" dirty="0" err="1"/>
                  <a:t>ine</a:t>
                </a:r>
                <a:r>
                  <a:rPr lang="en-US" dirty="0"/>
                  <a:t>, ne, e a,…</a:t>
                </a:r>
              </a:p>
              <a:p>
                <a:r>
                  <a:rPr lang="en-US" dirty="0"/>
                  <a:t>Measure similarity using Jaccard.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FB61FA-D1CB-7547-A6BB-379EF88AD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447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39EAF9-A8C1-994B-85BE-A2585A1C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880" y="3429000"/>
            <a:ext cx="2998470" cy="22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0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0CCFA-59BE-754F-A94B-252FD518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 Special Case of LSH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6ECB3-E983-6343-BCD0-DB0D3AEC9476}"/>
              </a:ext>
            </a:extLst>
          </p:cNvPr>
          <p:cNvSpPr txBox="1"/>
          <p:nvPr/>
        </p:nvSpPr>
        <p:spPr>
          <a:xfrm>
            <a:off x="1314450" y="5275709"/>
            <a:ext cx="6740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Adapted From Mining of Massive Datasets by Jure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Leskovec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 Anand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Rajaraman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 Jeff Ullman </a:t>
            </a:r>
          </a:p>
          <a:p>
            <a:pPr algn="ctr"/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www.mmds.org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54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99585F-CF7A-6A47-AC19-B6E6AA4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Shingling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F854A4-A460-6D46-AA48-11782BC5204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Finding a reasonable shingle size. </a:t>
                </a:r>
              </a:p>
              <a:p>
                <a:pPr lvl="1"/>
                <a:r>
                  <a:rPr lang="en-US" dirty="0"/>
                  <a:t>In an English alphabetic document,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possible n-shingles. </a:t>
                </a:r>
              </a:p>
              <a:p>
                <a:pPr lvl="1"/>
                <a:r>
                  <a:rPr lang="en-US" dirty="0"/>
                  <a:t>Choose n too small: Jaccard similarity would be 100% for all.</a:t>
                </a:r>
              </a:p>
              <a:p>
                <a:pPr lvl="1"/>
                <a:r>
                  <a:rPr lang="en-US" dirty="0"/>
                  <a:t>Choose n too big: Jaccard similarity would be abysmal for all. </a:t>
                </a:r>
              </a:p>
              <a:p>
                <a:pPr lvl="1"/>
                <a:r>
                  <a:rPr lang="en-US" dirty="0"/>
                  <a:t>Hashing shingles can help with storage.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F854A4-A460-6D46-AA48-11782BC52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447" t="-172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15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1697</TotalTime>
  <Words>591</Words>
  <Application>Microsoft Macintosh PowerPoint</Application>
  <PresentationFormat>On-screen Show (4:3)</PresentationFormat>
  <Paragraphs>150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Office Theme</vt:lpstr>
      <vt:lpstr>PowerPoint Presentation</vt:lpstr>
      <vt:lpstr>Applications</vt:lpstr>
      <vt:lpstr>Problems</vt:lpstr>
      <vt:lpstr>Normal Hash Functions</vt:lpstr>
      <vt:lpstr>Locality Sensitive Hash Functions</vt:lpstr>
      <vt:lpstr>Similarity of Documents</vt:lpstr>
      <vt:lpstr>Space and Distance</vt:lpstr>
      <vt:lpstr>A Special Case of LSH</vt:lpstr>
      <vt:lpstr>Shingling</vt:lpstr>
      <vt:lpstr>Document Representation</vt:lpstr>
      <vt:lpstr>Choosing a Hash Function</vt:lpstr>
      <vt:lpstr>Minhashing</vt:lpstr>
      <vt:lpstr>Minhash Signatures</vt:lpstr>
      <vt:lpstr>Minhash Signatures</vt:lpstr>
      <vt:lpstr>More Compression!</vt:lpstr>
      <vt:lpstr>LSH</vt:lpstr>
      <vt:lpstr>LSH</vt:lpstr>
      <vt:lpstr>Some Technical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Ruhollah Shemirani</dc:creator>
  <cp:lastModifiedBy>Ruhollah Shemirani</cp:lastModifiedBy>
  <cp:revision>75</cp:revision>
  <cp:lastPrinted>2012-02-07T18:57:58Z</cp:lastPrinted>
  <dcterms:created xsi:type="dcterms:W3CDTF">2019-02-05T18:51:21Z</dcterms:created>
  <dcterms:modified xsi:type="dcterms:W3CDTF">2019-02-06T23:09:18Z</dcterms:modified>
</cp:coreProperties>
</file>